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124" d="100"/>
          <a:sy n="124" d="100"/>
        </p:scale>
        <p:origin x="5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CD61A-68CA-417D-9850-82220B74C3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A930C2-4F55-4442-B072-4D2AA2878E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1BD1E41-AF03-41C1-9E69-77BA069DAA6B}"/>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5" name="Footer Placeholder 4">
            <a:extLst>
              <a:ext uri="{FF2B5EF4-FFF2-40B4-BE49-F238E27FC236}">
                <a16:creationId xmlns:a16="http://schemas.microsoft.com/office/drawing/2014/main" id="{2B17AE8F-1DDE-423E-A7B7-AAD8FBEC30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ADE4EA-D3B2-4429-99AB-670363ECEF16}"/>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2003747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52C59-E7D6-4C7F-A006-8C2F3E5E350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3CAF55-0543-4983-8841-DAF7FB40D1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65BB14-A599-4176-9AAD-A2BB57505BF1}"/>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5" name="Footer Placeholder 4">
            <a:extLst>
              <a:ext uri="{FF2B5EF4-FFF2-40B4-BE49-F238E27FC236}">
                <a16:creationId xmlns:a16="http://schemas.microsoft.com/office/drawing/2014/main" id="{99292070-DB7F-47E2-A5E1-A574D85FCD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3B7428-E09D-4186-AD1D-4113840BA4D6}"/>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3649556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418A58-7573-482A-8514-AA81031935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BD1CF0-BE47-4707-AE6E-AD3CDB9B06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A726D5-3A10-4C64-B96F-8082CEC8EE3C}"/>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5" name="Footer Placeholder 4">
            <a:extLst>
              <a:ext uri="{FF2B5EF4-FFF2-40B4-BE49-F238E27FC236}">
                <a16:creationId xmlns:a16="http://schemas.microsoft.com/office/drawing/2014/main" id="{E8B5961F-5659-4172-AB92-7ED534D119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3DFBA4-2756-406A-8EC3-C783BC12ADD0}"/>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359743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FF5E-3E0A-48AC-AB07-2F4A6FE41A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418F93-3068-4F7B-BCFF-76091FC7AB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23A2E0-B873-4E78-8601-96052EA65754}"/>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5" name="Footer Placeholder 4">
            <a:extLst>
              <a:ext uri="{FF2B5EF4-FFF2-40B4-BE49-F238E27FC236}">
                <a16:creationId xmlns:a16="http://schemas.microsoft.com/office/drawing/2014/main" id="{06B031C5-085C-4207-8490-715D386BC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FEA450-F99C-4D0A-93F4-770BC1B20BED}"/>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348766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CF355-1B54-4BEB-A388-081D095248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0667FE-8B19-4B10-8495-9F0B6A71C5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974F20-5A51-4F66-A9B6-E1FDC341D7DC}"/>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5" name="Footer Placeholder 4">
            <a:extLst>
              <a:ext uri="{FF2B5EF4-FFF2-40B4-BE49-F238E27FC236}">
                <a16:creationId xmlns:a16="http://schemas.microsoft.com/office/drawing/2014/main" id="{FE7F6B45-DA36-4E8B-B024-5B48E79394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1D5006-490B-45E6-8B1D-49E63BF75EE7}"/>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426223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BC19E-82B7-45F2-AE02-4EE2131386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1CA37E-A939-461C-8192-046F09CF2A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9D4EEE-B334-4647-96F9-B44E230827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DBC3559-8A87-4BCA-BD1D-4492F695ECA8}"/>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6" name="Footer Placeholder 5">
            <a:extLst>
              <a:ext uri="{FF2B5EF4-FFF2-40B4-BE49-F238E27FC236}">
                <a16:creationId xmlns:a16="http://schemas.microsoft.com/office/drawing/2014/main" id="{BA22D762-63E6-48F0-8726-6DF4133E06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011BA8-91A6-4818-B56C-5DA3E373B721}"/>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3655948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E42CE-BA1C-400C-AF4E-CB7D3650EFC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D102F9-2D94-43B7-A8CB-D2EB30F3B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EA59C2-6776-46D1-B456-FD0D08BAE4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4A2490C-7381-41FC-B1ED-56047BF152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E69A73-F2C9-4E28-A19C-E265094B1A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B5F141-359E-4E8C-B9A3-361F31673A7F}"/>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8" name="Footer Placeholder 7">
            <a:extLst>
              <a:ext uri="{FF2B5EF4-FFF2-40B4-BE49-F238E27FC236}">
                <a16:creationId xmlns:a16="http://schemas.microsoft.com/office/drawing/2014/main" id="{BEC3BEE3-FEBE-4A6B-91CA-4088CCEC53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FFB06BC-6AAA-40D7-8E05-A563A382145F}"/>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259661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4EB2A-A420-4D94-B707-5806E98C51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29D5F42-C0E0-4A8D-BECD-CC38D2C43646}"/>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4" name="Footer Placeholder 3">
            <a:extLst>
              <a:ext uri="{FF2B5EF4-FFF2-40B4-BE49-F238E27FC236}">
                <a16:creationId xmlns:a16="http://schemas.microsoft.com/office/drawing/2014/main" id="{682790E6-CAD6-433D-8384-F35656FED3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0502FE-7CBF-4756-9644-76A356992AEB}"/>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163837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BB6059-A371-490C-9A15-12874120BDE9}"/>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3" name="Footer Placeholder 2">
            <a:extLst>
              <a:ext uri="{FF2B5EF4-FFF2-40B4-BE49-F238E27FC236}">
                <a16:creationId xmlns:a16="http://schemas.microsoft.com/office/drawing/2014/main" id="{6FA4801D-5D67-4EAA-8618-40842349EF1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E94F8FE-2581-4791-9172-0CF9572A664D}"/>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377576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6681-841C-44B9-8CC0-0A296A7948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D899692-7A68-4D18-B617-6F0C9BF187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D6203E-413F-4B8F-8E8A-3427B4CD74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DE4833-33D6-4918-AFB9-6F424800D6EF}"/>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6" name="Footer Placeholder 5">
            <a:extLst>
              <a:ext uri="{FF2B5EF4-FFF2-40B4-BE49-F238E27FC236}">
                <a16:creationId xmlns:a16="http://schemas.microsoft.com/office/drawing/2014/main" id="{8414EBC9-FBB1-48A2-B891-6E0D6C0AE4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95E759-448E-45B1-ABE4-E288548ED68A}"/>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1007049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D03-7E76-4360-BD2A-9C7BEF6DD8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606FAD-723A-4631-B3FC-A65EFC13FA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A997C2-0950-4474-8284-188CCB67C8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23B39A-C5FF-4DE5-BE3E-569740A0A8BD}"/>
              </a:ext>
            </a:extLst>
          </p:cNvPr>
          <p:cNvSpPr>
            <a:spLocks noGrp="1"/>
          </p:cNvSpPr>
          <p:nvPr>
            <p:ph type="dt" sz="half" idx="10"/>
          </p:nvPr>
        </p:nvSpPr>
        <p:spPr/>
        <p:txBody>
          <a:bodyPr/>
          <a:lstStyle/>
          <a:p>
            <a:fld id="{2BD8D811-08D0-466C-948F-4797E102C082}" type="datetimeFigureOut">
              <a:rPr lang="en-GB" smtClean="0"/>
              <a:t>20/09/2022</a:t>
            </a:fld>
            <a:endParaRPr lang="en-GB"/>
          </a:p>
        </p:txBody>
      </p:sp>
      <p:sp>
        <p:nvSpPr>
          <p:cNvPr id="6" name="Footer Placeholder 5">
            <a:extLst>
              <a:ext uri="{FF2B5EF4-FFF2-40B4-BE49-F238E27FC236}">
                <a16:creationId xmlns:a16="http://schemas.microsoft.com/office/drawing/2014/main" id="{FAFEB011-BC85-41A4-AE5B-370A802BD4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2B7E88-4506-40AF-91C7-99317FE3EACB}"/>
              </a:ext>
            </a:extLst>
          </p:cNvPr>
          <p:cNvSpPr>
            <a:spLocks noGrp="1"/>
          </p:cNvSpPr>
          <p:nvPr>
            <p:ph type="sldNum" sz="quarter" idx="12"/>
          </p:nvPr>
        </p:nvSpPr>
        <p:spPr/>
        <p:txBody>
          <a:bodyPr/>
          <a:lstStyle/>
          <a:p>
            <a:fld id="{EED03285-8009-40D1-BCEA-4D56315C44EB}" type="slidenum">
              <a:rPr lang="en-GB" smtClean="0"/>
              <a:t>‹#›</a:t>
            </a:fld>
            <a:endParaRPr lang="en-GB"/>
          </a:p>
        </p:txBody>
      </p:sp>
    </p:spTree>
    <p:extLst>
      <p:ext uri="{BB962C8B-B14F-4D97-AF65-F5344CB8AC3E}">
        <p14:creationId xmlns:p14="http://schemas.microsoft.com/office/powerpoint/2010/main" val="164505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3CBE53-5708-4812-9FDB-5585024158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448FC8-24D1-4D88-B242-2361973996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33B138-4F72-4BDE-8C7C-4BA77A2043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8D811-08D0-466C-948F-4797E102C082}" type="datetimeFigureOut">
              <a:rPr lang="en-GB" smtClean="0"/>
              <a:t>20/09/2022</a:t>
            </a:fld>
            <a:endParaRPr lang="en-GB"/>
          </a:p>
        </p:txBody>
      </p:sp>
      <p:sp>
        <p:nvSpPr>
          <p:cNvPr id="5" name="Footer Placeholder 4">
            <a:extLst>
              <a:ext uri="{FF2B5EF4-FFF2-40B4-BE49-F238E27FC236}">
                <a16:creationId xmlns:a16="http://schemas.microsoft.com/office/drawing/2014/main" id="{10DFF238-8394-4960-A64C-F4496C4D55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09F0498-EA15-4154-A2D1-7C6AB78A4C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03285-8009-40D1-BCEA-4D56315C44EB}" type="slidenum">
              <a:rPr lang="en-GB" smtClean="0"/>
              <a:t>‹#›</a:t>
            </a:fld>
            <a:endParaRPr lang="en-GB"/>
          </a:p>
        </p:txBody>
      </p:sp>
    </p:spTree>
    <p:extLst>
      <p:ext uri="{BB962C8B-B14F-4D97-AF65-F5344CB8AC3E}">
        <p14:creationId xmlns:p14="http://schemas.microsoft.com/office/powerpoint/2010/main" val="3932676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Rounded Corners 24">
            <a:extLst>
              <a:ext uri="{FF2B5EF4-FFF2-40B4-BE49-F238E27FC236}">
                <a16:creationId xmlns:a16="http://schemas.microsoft.com/office/drawing/2014/main" id="{E2584724-783E-498D-8516-6AE42AF6CDFD}"/>
              </a:ext>
            </a:extLst>
          </p:cNvPr>
          <p:cNvSpPr/>
          <p:nvPr/>
        </p:nvSpPr>
        <p:spPr>
          <a:xfrm>
            <a:off x="6568418" y="3462117"/>
            <a:ext cx="5342636" cy="29634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a:t>What did you find out about the problem?</a:t>
            </a:r>
          </a:p>
          <a:p>
            <a:pPr lvl="0"/>
            <a:r>
              <a:rPr lang="en-GB" dirty="0"/>
              <a:t>What data did you collect?</a:t>
            </a:r>
          </a:p>
          <a:p>
            <a:pPr lvl="0"/>
            <a:r>
              <a:rPr lang="en-GB" dirty="0"/>
              <a:t>Why are you/ your team well placed to address it? </a:t>
            </a:r>
          </a:p>
          <a:p>
            <a:pPr lvl="0"/>
            <a:r>
              <a:rPr lang="en-GB" dirty="0"/>
              <a:t>*May show process map to highlight this instead of text</a:t>
            </a:r>
          </a:p>
        </p:txBody>
      </p:sp>
      <p:sp>
        <p:nvSpPr>
          <p:cNvPr id="24" name="Rectangle: Rounded Corners 23">
            <a:extLst>
              <a:ext uri="{FF2B5EF4-FFF2-40B4-BE49-F238E27FC236}">
                <a16:creationId xmlns:a16="http://schemas.microsoft.com/office/drawing/2014/main" id="{39970F64-C096-4D6A-8581-5C0D539EF7A1}"/>
              </a:ext>
            </a:extLst>
          </p:cNvPr>
          <p:cNvSpPr/>
          <p:nvPr/>
        </p:nvSpPr>
        <p:spPr>
          <a:xfrm>
            <a:off x="1200851" y="3462117"/>
            <a:ext cx="4099437" cy="29634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Rounded Corners 22">
            <a:extLst>
              <a:ext uri="{FF2B5EF4-FFF2-40B4-BE49-F238E27FC236}">
                <a16:creationId xmlns:a16="http://schemas.microsoft.com/office/drawing/2014/main" id="{530EABE4-832D-43F7-BFEA-A4CB98F0C4F1}"/>
              </a:ext>
            </a:extLst>
          </p:cNvPr>
          <p:cNvSpPr/>
          <p:nvPr/>
        </p:nvSpPr>
        <p:spPr>
          <a:xfrm>
            <a:off x="6623088" y="979395"/>
            <a:ext cx="5287966" cy="20853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5216AE39-F478-4F43-8BAB-39A97E289134}"/>
              </a:ext>
            </a:extLst>
          </p:cNvPr>
          <p:cNvSpPr/>
          <p:nvPr/>
        </p:nvSpPr>
        <p:spPr>
          <a:xfrm>
            <a:off x="1206997" y="976246"/>
            <a:ext cx="4078490" cy="20853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1">
            <a:extLst>
              <a:ext uri="{FF2B5EF4-FFF2-40B4-BE49-F238E27FC236}">
                <a16:creationId xmlns:a16="http://schemas.microsoft.com/office/drawing/2014/main" id="{283F54CC-82AC-4DAF-BB74-61877B73E908}"/>
              </a:ext>
            </a:extLst>
          </p:cNvPr>
          <p:cNvSpPr txBox="1">
            <a:spLocks/>
          </p:cNvSpPr>
          <p:nvPr/>
        </p:nvSpPr>
        <p:spPr>
          <a:xfrm>
            <a:off x="636103" y="127220"/>
            <a:ext cx="11107973" cy="779229"/>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dirty="0">
                <a:solidFill>
                  <a:srgbClr val="46A0B2"/>
                </a:solidFill>
              </a:rPr>
              <a:t>Title of project</a:t>
            </a:r>
            <a:br>
              <a:rPr lang="en-GB" dirty="0">
                <a:solidFill>
                  <a:srgbClr val="46A0B2"/>
                </a:solidFill>
              </a:rPr>
            </a:br>
            <a:r>
              <a:rPr lang="en-GB" sz="3300" dirty="0">
                <a:solidFill>
                  <a:srgbClr val="46A0B2"/>
                </a:solidFill>
              </a:rPr>
              <a:t>Team member names + job titles</a:t>
            </a:r>
          </a:p>
        </p:txBody>
      </p:sp>
      <p:sp>
        <p:nvSpPr>
          <p:cNvPr id="9" name="Arrow: Chevron 8">
            <a:extLst>
              <a:ext uri="{FF2B5EF4-FFF2-40B4-BE49-F238E27FC236}">
                <a16:creationId xmlns:a16="http://schemas.microsoft.com/office/drawing/2014/main" id="{413F0C75-F7A9-4986-A61D-7D3220A1C456}"/>
              </a:ext>
            </a:extLst>
          </p:cNvPr>
          <p:cNvSpPr/>
          <p:nvPr/>
        </p:nvSpPr>
        <p:spPr>
          <a:xfrm>
            <a:off x="161930" y="878673"/>
            <a:ext cx="1808451" cy="1121136"/>
          </a:xfrm>
          <a:prstGeom prst="chevron">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p>
        </p:txBody>
      </p:sp>
      <p:sp>
        <p:nvSpPr>
          <p:cNvPr id="10" name="Oval 27">
            <a:extLst>
              <a:ext uri="{FF2B5EF4-FFF2-40B4-BE49-F238E27FC236}">
                <a16:creationId xmlns:a16="http://schemas.microsoft.com/office/drawing/2014/main" id="{F3CA32E2-C970-425A-AD29-76E609EDFE80}"/>
              </a:ext>
            </a:extLst>
          </p:cNvPr>
          <p:cNvSpPr/>
          <p:nvPr/>
        </p:nvSpPr>
        <p:spPr>
          <a:xfrm>
            <a:off x="52976" y="1108287"/>
            <a:ext cx="643524" cy="643133"/>
          </a:xfrm>
          <a:custGeom>
            <a:avLst/>
            <a:gdLst>
              <a:gd name="connsiteX0" fmla="*/ 0 w 643524"/>
              <a:gd name="connsiteY0" fmla="*/ 321567 h 643133"/>
              <a:gd name="connsiteX1" fmla="*/ 321762 w 643524"/>
              <a:gd name="connsiteY1" fmla="*/ 0 h 643133"/>
              <a:gd name="connsiteX2" fmla="*/ 643524 w 643524"/>
              <a:gd name="connsiteY2" fmla="*/ 321567 h 643133"/>
              <a:gd name="connsiteX3" fmla="*/ 321762 w 643524"/>
              <a:gd name="connsiteY3" fmla="*/ 643134 h 643133"/>
              <a:gd name="connsiteX4" fmla="*/ 0 w 643524"/>
              <a:gd name="connsiteY4" fmla="*/ 321567 h 643133"/>
              <a:gd name="connsiteX0" fmla="*/ 0 w 643524"/>
              <a:gd name="connsiteY0" fmla="*/ 321567 h 643133"/>
              <a:gd name="connsiteX1" fmla="*/ 321762 w 643524"/>
              <a:gd name="connsiteY1" fmla="*/ 0 h 643133"/>
              <a:gd name="connsiteX2" fmla="*/ 643524 w 643524"/>
              <a:gd name="connsiteY2" fmla="*/ 321567 h 643133"/>
              <a:gd name="connsiteX3" fmla="*/ 321762 w 643524"/>
              <a:gd name="connsiteY3" fmla="*/ 643134 h 643133"/>
              <a:gd name="connsiteX4" fmla="*/ 0 w 643524"/>
              <a:gd name="connsiteY4" fmla="*/ 321567 h 643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524" h="643133" fill="none" extrusionOk="0">
                <a:moveTo>
                  <a:pt x="0" y="321567"/>
                </a:moveTo>
                <a:cubicBezTo>
                  <a:pt x="31893" y="147754"/>
                  <a:pt x="158564" y="-29853"/>
                  <a:pt x="321762" y="0"/>
                </a:cubicBezTo>
                <a:cubicBezTo>
                  <a:pt x="451978" y="-7272"/>
                  <a:pt x="617924" y="168072"/>
                  <a:pt x="643524" y="321567"/>
                </a:cubicBezTo>
                <a:cubicBezTo>
                  <a:pt x="641308" y="478033"/>
                  <a:pt x="474596" y="677695"/>
                  <a:pt x="321762" y="643134"/>
                </a:cubicBezTo>
                <a:cubicBezTo>
                  <a:pt x="167622" y="656326"/>
                  <a:pt x="44328" y="509822"/>
                  <a:pt x="0" y="321567"/>
                </a:cubicBezTo>
                <a:close/>
              </a:path>
              <a:path w="643524" h="643133" stroke="0" extrusionOk="0">
                <a:moveTo>
                  <a:pt x="0" y="321567"/>
                </a:moveTo>
                <a:cubicBezTo>
                  <a:pt x="-68810" y="120445"/>
                  <a:pt x="142321" y="39378"/>
                  <a:pt x="321762" y="0"/>
                </a:cubicBezTo>
                <a:cubicBezTo>
                  <a:pt x="540771" y="15373"/>
                  <a:pt x="643057" y="183077"/>
                  <a:pt x="643524" y="321567"/>
                </a:cubicBezTo>
                <a:cubicBezTo>
                  <a:pt x="627518" y="545446"/>
                  <a:pt x="505667" y="669582"/>
                  <a:pt x="321762" y="643134"/>
                </a:cubicBezTo>
                <a:cubicBezTo>
                  <a:pt x="132293" y="598537"/>
                  <a:pt x="12880" y="470597"/>
                  <a:pt x="0" y="321567"/>
                </a:cubicBezTo>
                <a:close/>
              </a:path>
              <a:path w="643524" h="643133" fill="none" stroke="0" extrusionOk="0">
                <a:moveTo>
                  <a:pt x="0" y="321567"/>
                </a:moveTo>
                <a:cubicBezTo>
                  <a:pt x="-25835" y="124600"/>
                  <a:pt x="131898" y="-15442"/>
                  <a:pt x="321762" y="0"/>
                </a:cubicBezTo>
                <a:cubicBezTo>
                  <a:pt x="503288" y="1274"/>
                  <a:pt x="609125" y="162526"/>
                  <a:pt x="643524" y="321567"/>
                </a:cubicBezTo>
                <a:cubicBezTo>
                  <a:pt x="635518" y="492310"/>
                  <a:pt x="475008" y="696253"/>
                  <a:pt x="321762" y="643134"/>
                </a:cubicBezTo>
                <a:cubicBezTo>
                  <a:pt x="137054" y="639361"/>
                  <a:pt x="68330" y="523868"/>
                  <a:pt x="0" y="321567"/>
                </a:cubicBezTo>
                <a:close/>
              </a:path>
            </a:pathLst>
          </a:custGeom>
          <a:solidFill>
            <a:schemeClr val="bg1"/>
          </a:solidFill>
          <a:ln w="165100">
            <a:gradFill flip="none" rotWithShape="1">
              <a:gsLst>
                <a:gs pos="53110">
                  <a:srgbClr val="63B7CE"/>
                </a:gs>
                <a:gs pos="65481">
                  <a:srgbClr val="4DA5BD"/>
                </a:gs>
                <a:gs pos="81427">
                  <a:srgbClr val="3B8A9F"/>
                </a:gs>
                <a:gs pos="21000">
                  <a:schemeClr val="accent5">
                    <a:lumMod val="40000"/>
                    <a:lumOff val="60000"/>
                  </a:schemeClr>
                </a:gs>
                <a:gs pos="40555">
                  <a:srgbClr val="13A9C1"/>
                </a:gs>
                <a:gs pos="28000">
                  <a:schemeClr val="accent5">
                    <a:lumMod val="95000"/>
                    <a:lumOff val="5000"/>
                  </a:schemeClr>
                </a:gs>
                <a:gs pos="100000">
                  <a:schemeClr val="accent5">
                    <a:lumMod val="60000"/>
                  </a:schemeClr>
                </a:gs>
              </a:gsLst>
              <a:path path="circle">
                <a:fillToRect l="50000" t="130000" r="50000" b="-30000"/>
              </a:path>
              <a:tileRect/>
            </a:gradFill>
            <a:round/>
            <a:extLst>
              <a:ext uri="{C807C97D-BFC1-408E-A445-0C87EB9F89A2}">
                <ask:lineSketchStyleProps xmlns:ask="http://schemas.microsoft.com/office/drawing/2018/sketchyshapes" sd="1219033472">
                  <a:custGeom>
                    <a:avLst/>
                    <a:gdLst>
                      <a:gd name="connsiteX0" fmla="*/ 0 w 643524"/>
                      <a:gd name="connsiteY0" fmla="*/ 321567 h 643133"/>
                      <a:gd name="connsiteX1" fmla="*/ 321762 w 643524"/>
                      <a:gd name="connsiteY1" fmla="*/ 0 h 643133"/>
                      <a:gd name="connsiteX2" fmla="*/ 643524 w 643524"/>
                      <a:gd name="connsiteY2" fmla="*/ 321567 h 643133"/>
                      <a:gd name="connsiteX3" fmla="*/ 321762 w 643524"/>
                      <a:gd name="connsiteY3" fmla="*/ 643134 h 643133"/>
                      <a:gd name="connsiteX4" fmla="*/ 0 w 643524"/>
                      <a:gd name="connsiteY4" fmla="*/ 321567 h 643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524" h="643133" fill="none" extrusionOk="0">
                        <a:moveTo>
                          <a:pt x="0" y="321567"/>
                        </a:moveTo>
                        <a:cubicBezTo>
                          <a:pt x="6894" y="144788"/>
                          <a:pt x="155947" y="-24468"/>
                          <a:pt x="321762" y="0"/>
                        </a:cubicBezTo>
                        <a:cubicBezTo>
                          <a:pt x="491289" y="-1252"/>
                          <a:pt x="624328" y="162043"/>
                          <a:pt x="643524" y="321567"/>
                        </a:cubicBezTo>
                        <a:cubicBezTo>
                          <a:pt x="642128" y="485855"/>
                          <a:pt x="479632" y="670697"/>
                          <a:pt x="321762" y="643134"/>
                        </a:cubicBezTo>
                        <a:cubicBezTo>
                          <a:pt x="148652" y="645706"/>
                          <a:pt x="33472" y="507212"/>
                          <a:pt x="0" y="321567"/>
                        </a:cubicBezTo>
                        <a:close/>
                      </a:path>
                      <a:path w="643524" h="643133" stroke="0" extrusionOk="0">
                        <a:moveTo>
                          <a:pt x="0" y="321567"/>
                        </a:moveTo>
                        <a:cubicBezTo>
                          <a:pt x="-27238" y="127169"/>
                          <a:pt x="109864" y="12834"/>
                          <a:pt x="321762" y="0"/>
                        </a:cubicBezTo>
                        <a:cubicBezTo>
                          <a:pt x="535546" y="7596"/>
                          <a:pt x="639294" y="144105"/>
                          <a:pt x="643524" y="321567"/>
                        </a:cubicBezTo>
                        <a:cubicBezTo>
                          <a:pt x="615340" y="526687"/>
                          <a:pt x="496674" y="658566"/>
                          <a:pt x="321762" y="643134"/>
                        </a:cubicBezTo>
                        <a:cubicBezTo>
                          <a:pt x="105470" y="622022"/>
                          <a:pt x="6179" y="502116"/>
                          <a:pt x="0" y="321567"/>
                        </a:cubicBezTo>
                        <a:close/>
                      </a:path>
                    </a:pathLst>
                  </a:custGeom>
                  <ask:type>
                    <ask:lineSketchFreehand/>
                  </ask:type>
                </ask:lineSketchStyleProps>
              </a:ext>
            </a:extLs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800" dirty="0">
                <a:solidFill>
                  <a:srgbClr val="13A6BD"/>
                </a:solidFill>
              </a:rPr>
              <a:t>1</a:t>
            </a:r>
            <a:endParaRPr lang="en-GB" sz="3200" dirty="0">
              <a:solidFill>
                <a:srgbClr val="13A6BD"/>
              </a:solidFill>
            </a:endParaRPr>
          </a:p>
        </p:txBody>
      </p:sp>
      <p:sp>
        <p:nvSpPr>
          <p:cNvPr id="14" name="TextBox 13">
            <a:extLst>
              <a:ext uri="{FF2B5EF4-FFF2-40B4-BE49-F238E27FC236}">
                <a16:creationId xmlns:a16="http://schemas.microsoft.com/office/drawing/2014/main" id="{9A97BDEF-8771-4EB6-84DB-6B6A12EEC406}"/>
              </a:ext>
            </a:extLst>
          </p:cNvPr>
          <p:cNvSpPr txBox="1"/>
          <p:nvPr/>
        </p:nvSpPr>
        <p:spPr>
          <a:xfrm>
            <a:off x="48236" y="1170780"/>
            <a:ext cx="2449002" cy="523220"/>
          </a:xfrm>
          <a:prstGeom prst="rect">
            <a:avLst/>
          </a:prstGeom>
          <a:noFill/>
        </p:spPr>
        <p:txBody>
          <a:bodyPr wrap="square">
            <a:spAutoFit/>
          </a:bodyPr>
          <a:lstStyle/>
          <a:p>
            <a:pPr lvl="0" algn="ctr"/>
            <a:r>
              <a:rPr lang="en-GB" sz="1400" dirty="0">
                <a:solidFill>
                  <a:schemeClr val="bg1"/>
                </a:solidFill>
                <a:latin typeface="+mn-lt"/>
              </a:rPr>
              <a:t>Setting </a:t>
            </a:r>
          </a:p>
          <a:p>
            <a:pPr lvl="0" algn="ctr"/>
            <a:r>
              <a:rPr lang="en-GB" sz="1400" dirty="0">
                <a:solidFill>
                  <a:schemeClr val="bg1"/>
                </a:solidFill>
                <a:latin typeface="+mn-lt"/>
              </a:rPr>
              <a:t>Goals</a:t>
            </a:r>
          </a:p>
        </p:txBody>
      </p:sp>
      <p:sp>
        <p:nvSpPr>
          <p:cNvPr id="16" name="TextBox 15">
            <a:extLst>
              <a:ext uri="{FF2B5EF4-FFF2-40B4-BE49-F238E27FC236}">
                <a16:creationId xmlns:a16="http://schemas.microsoft.com/office/drawing/2014/main" id="{11F0039F-4171-4E71-9CC0-9C858A25418C}"/>
              </a:ext>
            </a:extLst>
          </p:cNvPr>
          <p:cNvSpPr txBox="1"/>
          <p:nvPr/>
        </p:nvSpPr>
        <p:spPr>
          <a:xfrm>
            <a:off x="2012860" y="1303655"/>
            <a:ext cx="3293661" cy="1015663"/>
          </a:xfrm>
          <a:prstGeom prst="rect">
            <a:avLst/>
          </a:prstGeom>
          <a:noFill/>
        </p:spPr>
        <p:txBody>
          <a:bodyPr wrap="square" rtlCol="0">
            <a:spAutoFit/>
          </a:bodyPr>
          <a:lstStyle/>
          <a:p>
            <a:pPr marL="285750" lvl="0" indent="-285750">
              <a:buFont typeface="Arial" panose="020B0604020202020204" pitchFamily="34" charset="0"/>
              <a:buChar char="•"/>
            </a:pPr>
            <a:r>
              <a:rPr lang="en-GB" sz="1200" dirty="0"/>
              <a:t>Brief background - reason/s for choosing this project. </a:t>
            </a:r>
          </a:p>
          <a:p>
            <a:pPr marL="285750" lvl="0" indent="-285750">
              <a:buFont typeface="Arial" panose="020B0604020202020204" pitchFamily="34" charset="0"/>
              <a:buChar char="•"/>
            </a:pPr>
            <a:r>
              <a:rPr lang="en-GB" sz="1200" dirty="0"/>
              <a:t>What is the problem?  Why is it important? Who does it affect? </a:t>
            </a:r>
          </a:p>
          <a:p>
            <a:pPr marL="285750" lvl="0" indent="-285750">
              <a:buFont typeface="Arial" panose="020B0604020202020204" pitchFamily="34" charset="0"/>
              <a:buChar char="•"/>
            </a:pPr>
            <a:r>
              <a:rPr lang="en-GB" sz="1200" dirty="0"/>
              <a:t>Specific aims (SMART goals)</a:t>
            </a:r>
          </a:p>
        </p:txBody>
      </p:sp>
      <p:sp>
        <p:nvSpPr>
          <p:cNvPr id="17" name="Arrow: Chevron 16">
            <a:extLst>
              <a:ext uri="{FF2B5EF4-FFF2-40B4-BE49-F238E27FC236}">
                <a16:creationId xmlns:a16="http://schemas.microsoft.com/office/drawing/2014/main" id="{517A5FE8-F751-47D5-ADE3-EF8BB44DF1A3}"/>
              </a:ext>
            </a:extLst>
          </p:cNvPr>
          <p:cNvSpPr/>
          <p:nvPr/>
        </p:nvSpPr>
        <p:spPr>
          <a:xfrm>
            <a:off x="5756328" y="921978"/>
            <a:ext cx="1900224" cy="1296255"/>
          </a:xfrm>
          <a:prstGeom prst="chevron">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p>
        </p:txBody>
      </p:sp>
      <p:sp>
        <p:nvSpPr>
          <p:cNvPr id="18" name="Arrow: Chevron 17">
            <a:extLst>
              <a:ext uri="{FF2B5EF4-FFF2-40B4-BE49-F238E27FC236}">
                <a16:creationId xmlns:a16="http://schemas.microsoft.com/office/drawing/2014/main" id="{41CA965C-A14E-4911-9ADF-1E6B1D46D715}"/>
              </a:ext>
            </a:extLst>
          </p:cNvPr>
          <p:cNvSpPr/>
          <p:nvPr/>
        </p:nvSpPr>
        <p:spPr>
          <a:xfrm>
            <a:off x="129317" y="3562432"/>
            <a:ext cx="1900224" cy="1307068"/>
          </a:xfrm>
          <a:prstGeom prst="chevron">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p>
        </p:txBody>
      </p:sp>
      <p:sp>
        <p:nvSpPr>
          <p:cNvPr id="19" name="Arrow: Chevron 18">
            <a:extLst>
              <a:ext uri="{FF2B5EF4-FFF2-40B4-BE49-F238E27FC236}">
                <a16:creationId xmlns:a16="http://schemas.microsoft.com/office/drawing/2014/main" id="{45B65355-615C-4D65-8BBB-66C0225D003B}"/>
              </a:ext>
            </a:extLst>
          </p:cNvPr>
          <p:cNvSpPr/>
          <p:nvPr/>
        </p:nvSpPr>
        <p:spPr>
          <a:xfrm>
            <a:off x="5906128" y="3510317"/>
            <a:ext cx="1843162" cy="1239075"/>
          </a:xfrm>
          <a:prstGeom prst="chevron">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p>
        </p:txBody>
      </p:sp>
      <p:sp>
        <p:nvSpPr>
          <p:cNvPr id="20" name="Oval 29">
            <a:extLst>
              <a:ext uri="{FF2B5EF4-FFF2-40B4-BE49-F238E27FC236}">
                <a16:creationId xmlns:a16="http://schemas.microsoft.com/office/drawing/2014/main" id="{37687E7E-0A34-447F-AB6C-742911FCAFEC}"/>
              </a:ext>
            </a:extLst>
          </p:cNvPr>
          <p:cNvSpPr/>
          <p:nvPr/>
        </p:nvSpPr>
        <p:spPr>
          <a:xfrm>
            <a:off x="5646424" y="1130295"/>
            <a:ext cx="636761" cy="648510"/>
          </a:xfrm>
          <a:custGeom>
            <a:avLst/>
            <a:gdLst>
              <a:gd name="connsiteX0" fmla="*/ 0 w 636761"/>
              <a:gd name="connsiteY0" fmla="*/ 324255 h 648510"/>
              <a:gd name="connsiteX1" fmla="*/ 318380 w 636761"/>
              <a:gd name="connsiteY1" fmla="*/ 0 h 648510"/>
              <a:gd name="connsiteX2" fmla="*/ 636761 w 636761"/>
              <a:gd name="connsiteY2" fmla="*/ 324255 h 648510"/>
              <a:gd name="connsiteX3" fmla="*/ 318380 w 636761"/>
              <a:gd name="connsiteY3" fmla="*/ 648510 h 648510"/>
              <a:gd name="connsiteX4" fmla="*/ 0 w 636761"/>
              <a:gd name="connsiteY4" fmla="*/ 324255 h 648510"/>
              <a:gd name="connsiteX0" fmla="*/ 0 w 636761"/>
              <a:gd name="connsiteY0" fmla="*/ 324255 h 648510"/>
              <a:gd name="connsiteX1" fmla="*/ 318380 w 636761"/>
              <a:gd name="connsiteY1" fmla="*/ 0 h 648510"/>
              <a:gd name="connsiteX2" fmla="*/ 636761 w 636761"/>
              <a:gd name="connsiteY2" fmla="*/ 324255 h 648510"/>
              <a:gd name="connsiteX3" fmla="*/ 318380 w 636761"/>
              <a:gd name="connsiteY3" fmla="*/ 648510 h 648510"/>
              <a:gd name="connsiteX4" fmla="*/ 0 w 636761"/>
              <a:gd name="connsiteY4" fmla="*/ 324255 h 648510"/>
              <a:gd name="connsiteX0" fmla="*/ 0 w 636761"/>
              <a:gd name="connsiteY0" fmla="*/ 324255 h 648510"/>
              <a:gd name="connsiteX1" fmla="*/ 318380 w 636761"/>
              <a:gd name="connsiteY1" fmla="*/ 0 h 648510"/>
              <a:gd name="connsiteX2" fmla="*/ 636761 w 636761"/>
              <a:gd name="connsiteY2" fmla="*/ 324255 h 648510"/>
              <a:gd name="connsiteX3" fmla="*/ 318380 w 636761"/>
              <a:gd name="connsiteY3" fmla="*/ 648510 h 648510"/>
              <a:gd name="connsiteX4" fmla="*/ 0 w 636761"/>
              <a:gd name="connsiteY4" fmla="*/ 324255 h 648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761" h="648510" fill="none" extrusionOk="0">
                <a:moveTo>
                  <a:pt x="0" y="324255"/>
                </a:moveTo>
                <a:cubicBezTo>
                  <a:pt x="28257" y="148625"/>
                  <a:pt x="170423" y="-57723"/>
                  <a:pt x="318380" y="0"/>
                </a:cubicBezTo>
                <a:cubicBezTo>
                  <a:pt x="409736" y="-13204"/>
                  <a:pt x="605926" y="175228"/>
                  <a:pt x="636761" y="324255"/>
                </a:cubicBezTo>
                <a:cubicBezTo>
                  <a:pt x="630284" y="440537"/>
                  <a:pt x="459743" y="697397"/>
                  <a:pt x="318380" y="648510"/>
                </a:cubicBezTo>
                <a:cubicBezTo>
                  <a:pt x="229892" y="698644"/>
                  <a:pt x="98340" y="527501"/>
                  <a:pt x="0" y="324255"/>
                </a:cubicBezTo>
                <a:close/>
              </a:path>
              <a:path w="636761" h="648510" stroke="0" extrusionOk="0">
                <a:moveTo>
                  <a:pt x="0" y="324255"/>
                </a:moveTo>
                <a:cubicBezTo>
                  <a:pt x="-86844" y="117632"/>
                  <a:pt x="165962" y="63639"/>
                  <a:pt x="318380" y="0"/>
                </a:cubicBezTo>
                <a:cubicBezTo>
                  <a:pt x="530456" y="29449"/>
                  <a:pt x="629587" y="182772"/>
                  <a:pt x="636761" y="324255"/>
                </a:cubicBezTo>
                <a:cubicBezTo>
                  <a:pt x="642250" y="589816"/>
                  <a:pt x="508575" y="683721"/>
                  <a:pt x="318380" y="648510"/>
                </a:cubicBezTo>
                <a:cubicBezTo>
                  <a:pt x="148271" y="599838"/>
                  <a:pt x="32515" y="487519"/>
                  <a:pt x="0" y="324255"/>
                </a:cubicBezTo>
                <a:close/>
              </a:path>
              <a:path w="636761" h="648510" fill="none" stroke="0" extrusionOk="0">
                <a:moveTo>
                  <a:pt x="0" y="324255"/>
                </a:moveTo>
                <a:cubicBezTo>
                  <a:pt x="-16577" y="144458"/>
                  <a:pt x="99342" y="-7960"/>
                  <a:pt x="318380" y="0"/>
                </a:cubicBezTo>
                <a:cubicBezTo>
                  <a:pt x="483032" y="955"/>
                  <a:pt x="604231" y="153341"/>
                  <a:pt x="636761" y="324255"/>
                </a:cubicBezTo>
                <a:cubicBezTo>
                  <a:pt x="628889" y="477697"/>
                  <a:pt x="455282" y="710646"/>
                  <a:pt x="318380" y="648510"/>
                </a:cubicBezTo>
                <a:cubicBezTo>
                  <a:pt x="147730" y="665194"/>
                  <a:pt x="97025" y="549504"/>
                  <a:pt x="0" y="324255"/>
                </a:cubicBezTo>
                <a:close/>
              </a:path>
              <a:path w="636761" h="648510" fill="none" stroke="0" extrusionOk="0">
                <a:moveTo>
                  <a:pt x="0" y="324255"/>
                </a:moveTo>
                <a:cubicBezTo>
                  <a:pt x="-3413" y="132281"/>
                  <a:pt x="133005" y="-31936"/>
                  <a:pt x="318380" y="0"/>
                </a:cubicBezTo>
                <a:cubicBezTo>
                  <a:pt x="458460" y="-4430"/>
                  <a:pt x="593626" y="172398"/>
                  <a:pt x="636761" y="324255"/>
                </a:cubicBezTo>
                <a:cubicBezTo>
                  <a:pt x="628793" y="474500"/>
                  <a:pt x="474814" y="682901"/>
                  <a:pt x="318380" y="648510"/>
                </a:cubicBezTo>
                <a:cubicBezTo>
                  <a:pt x="177668" y="669594"/>
                  <a:pt x="116966" y="541414"/>
                  <a:pt x="0" y="324255"/>
                </a:cubicBezTo>
                <a:close/>
              </a:path>
            </a:pathLst>
          </a:custGeom>
          <a:solidFill>
            <a:schemeClr val="bg1"/>
          </a:solidFill>
          <a:ln w="165100">
            <a:gradFill flip="none" rotWithShape="1">
              <a:gsLst>
                <a:gs pos="53110">
                  <a:srgbClr val="63B7CE"/>
                </a:gs>
                <a:gs pos="65481">
                  <a:srgbClr val="4DA5BD"/>
                </a:gs>
                <a:gs pos="81427">
                  <a:srgbClr val="3B8A9F"/>
                </a:gs>
                <a:gs pos="21000">
                  <a:schemeClr val="accent5">
                    <a:lumMod val="40000"/>
                    <a:lumOff val="60000"/>
                  </a:schemeClr>
                </a:gs>
                <a:gs pos="40555">
                  <a:srgbClr val="13A9C1"/>
                </a:gs>
                <a:gs pos="28000">
                  <a:schemeClr val="accent5">
                    <a:lumMod val="95000"/>
                    <a:lumOff val="5000"/>
                  </a:schemeClr>
                </a:gs>
                <a:gs pos="100000">
                  <a:schemeClr val="accent5">
                    <a:lumMod val="60000"/>
                  </a:schemeClr>
                </a:gs>
              </a:gsLst>
              <a:path path="circle">
                <a:fillToRect l="50000" t="130000" r="50000" b="-30000"/>
              </a:path>
              <a:tileRect/>
            </a:gradFill>
            <a:round/>
            <a:extLst>
              <a:ext uri="{C807C97D-BFC1-408E-A445-0C87EB9F89A2}">
                <ask:lineSketchStyleProps xmlns:ask="http://schemas.microsoft.com/office/drawing/2018/sketchyshapes" sd="1219033472">
                  <a:custGeom>
                    <a:avLst/>
                    <a:gdLst>
                      <a:gd name="connsiteX0" fmla="*/ 0 w 636761"/>
                      <a:gd name="connsiteY0" fmla="*/ 324255 h 648510"/>
                      <a:gd name="connsiteX1" fmla="*/ 318380 w 636761"/>
                      <a:gd name="connsiteY1" fmla="*/ 0 h 648510"/>
                      <a:gd name="connsiteX2" fmla="*/ 636761 w 636761"/>
                      <a:gd name="connsiteY2" fmla="*/ 324255 h 648510"/>
                      <a:gd name="connsiteX3" fmla="*/ 318380 w 636761"/>
                      <a:gd name="connsiteY3" fmla="*/ 648510 h 648510"/>
                      <a:gd name="connsiteX4" fmla="*/ 0 w 636761"/>
                      <a:gd name="connsiteY4" fmla="*/ 324255 h 648510"/>
                      <a:gd name="connsiteX0" fmla="*/ 0 w 636761"/>
                      <a:gd name="connsiteY0" fmla="*/ 324255 h 648510"/>
                      <a:gd name="connsiteX1" fmla="*/ 318380 w 636761"/>
                      <a:gd name="connsiteY1" fmla="*/ 0 h 648510"/>
                      <a:gd name="connsiteX2" fmla="*/ 636761 w 636761"/>
                      <a:gd name="connsiteY2" fmla="*/ 324255 h 648510"/>
                      <a:gd name="connsiteX3" fmla="*/ 318380 w 636761"/>
                      <a:gd name="connsiteY3" fmla="*/ 648510 h 648510"/>
                      <a:gd name="connsiteX4" fmla="*/ 0 w 636761"/>
                      <a:gd name="connsiteY4" fmla="*/ 324255 h 648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761" h="648510" fill="none" extrusionOk="0">
                        <a:moveTo>
                          <a:pt x="0" y="324255"/>
                        </a:moveTo>
                        <a:cubicBezTo>
                          <a:pt x="21853" y="147865"/>
                          <a:pt x="163444" y="-43360"/>
                          <a:pt x="318380" y="0"/>
                        </a:cubicBezTo>
                        <a:cubicBezTo>
                          <a:pt x="435599" y="-9243"/>
                          <a:pt x="609467" y="171894"/>
                          <a:pt x="636761" y="324255"/>
                        </a:cubicBezTo>
                        <a:cubicBezTo>
                          <a:pt x="633376" y="470025"/>
                          <a:pt x="476373" y="674286"/>
                          <a:pt x="318380" y="648510"/>
                        </a:cubicBezTo>
                        <a:cubicBezTo>
                          <a:pt x="192423" y="677667"/>
                          <a:pt x="77221" y="522423"/>
                          <a:pt x="0" y="324255"/>
                        </a:cubicBezTo>
                        <a:close/>
                      </a:path>
                      <a:path w="636761" h="648510" stroke="0" extrusionOk="0">
                        <a:moveTo>
                          <a:pt x="0" y="324255"/>
                        </a:moveTo>
                        <a:cubicBezTo>
                          <a:pt x="-49232" y="123716"/>
                          <a:pt x="131074" y="35107"/>
                          <a:pt x="318380" y="0"/>
                        </a:cubicBezTo>
                        <a:cubicBezTo>
                          <a:pt x="520560" y="14719"/>
                          <a:pt x="626492" y="150713"/>
                          <a:pt x="636761" y="324255"/>
                        </a:cubicBezTo>
                        <a:cubicBezTo>
                          <a:pt x="629600" y="570331"/>
                          <a:pt x="504688" y="678960"/>
                          <a:pt x="318380" y="648510"/>
                        </a:cubicBezTo>
                        <a:cubicBezTo>
                          <a:pt x="126684" y="618738"/>
                          <a:pt x="30540" y="496810"/>
                          <a:pt x="0" y="324255"/>
                        </a:cubicBezTo>
                        <a:close/>
                      </a:path>
                      <a:path w="636761" h="648510" fill="none" stroke="0" extrusionOk="0">
                        <a:moveTo>
                          <a:pt x="0" y="324255"/>
                        </a:moveTo>
                        <a:cubicBezTo>
                          <a:pt x="3469" y="141166"/>
                          <a:pt x="117689" y="4699"/>
                          <a:pt x="318380" y="0"/>
                        </a:cubicBezTo>
                        <a:cubicBezTo>
                          <a:pt x="497863" y="2008"/>
                          <a:pt x="608503" y="162049"/>
                          <a:pt x="636761" y="324255"/>
                        </a:cubicBezTo>
                        <a:cubicBezTo>
                          <a:pt x="627691" y="493897"/>
                          <a:pt x="477538" y="697651"/>
                          <a:pt x="318380" y="648510"/>
                        </a:cubicBezTo>
                        <a:cubicBezTo>
                          <a:pt x="152950" y="655860"/>
                          <a:pt x="70404" y="529723"/>
                          <a:pt x="0" y="324255"/>
                        </a:cubicBezTo>
                        <a:close/>
                      </a:path>
                    </a:pathLst>
                  </a:custGeom>
                  <ask:type>
                    <ask:lineSketchFreehand/>
                  </ask:type>
                </ask:lineSketchStyleProps>
              </a:ext>
            </a:extLs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800" dirty="0">
                <a:solidFill>
                  <a:srgbClr val="13A6BD"/>
                </a:solidFill>
              </a:rPr>
              <a:t>2</a:t>
            </a:r>
            <a:endParaRPr lang="en-GB" sz="3200" dirty="0">
              <a:solidFill>
                <a:srgbClr val="13A6BD"/>
              </a:solidFill>
            </a:endParaRPr>
          </a:p>
        </p:txBody>
      </p:sp>
      <p:sp>
        <p:nvSpPr>
          <p:cNvPr id="21" name="Oval 30">
            <a:extLst>
              <a:ext uri="{FF2B5EF4-FFF2-40B4-BE49-F238E27FC236}">
                <a16:creationId xmlns:a16="http://schemas.microsoft.com/office/drawing/2014/main" id="{20693EEA-9371-49E1-A733-7593C7F5FAE0}"/>
              </a:ext>
            </a:extLst>
          </p:cNvPr>
          <p:cNvSpPr/>
          <p:nvPr/>
        </p:nvSpPr>
        <p:spPr>
          <a:xfrm>
            <a:off x="28869" y="3812609"/>
            <a:ext cx="737283" cy="705293"/>
          </a:xfrm>
          <a:custGeom>
            <a:avLst/>
            <a:gdLst>
              <a:gd name="connsiteX0" fmla="*/ 0 w 737283"/>
              <a:gd name="connsiteY0" fmla="*/ 352647 h 705293"/>
              <a:gd name="connsiteX1" fmla="*/ 368642 w 737283"/>
              <a:gd name="connsiteY1" fmla="*/ 0 h 705293"/>
              <a:gd name="connsiteX2" fmla="*/ 737284 w 737283"/>
              <a:gd name="connsiteY2" fmla="*/ 352647 h 705293"/>
              <a:gd name="connsiteX3" fmla="*/ 368642 w 737283"/>
              <a:gd name="connsiteY3" fmla="*/ 705294 h 705293"/>
              <a:gd name="connsiteX4" fmla="*/ 0 w 737283"/>
              <a:gd name="connsiteY4" fmla="*/ 352647 h 705293"/>
              <a:gd name="connsiteX0" fmla="*/ 0 w 737283"/>
              <a:gd name="connsiteY0" fmla="*/ 352647 h 705293"/>
              <a:gd name="connsiteX1" fmla="*/ 368642 w 737283"/>
              <a:gd name="connsiteY1" fmla="*/ 0 h 705293"/>
              <a:gd name="connsiteX2" fmla="*/ 737284 w 737283"/>
              <a:gd name="connsiteY2" fmla="*/ 352647 h 705293"/>
              <a:gd name="connsiteX3" fmla="*/ 368642 w 737283"/>
              <a:gd name="connsiteY3" fmla="*/ 705294 h 705293"/>
              <a:gd name="connsiteX4" fmla="*/ 0 w 737283"/>
              <a:gd name="connsiteY4" fmla="*/ 352647 h 7052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283" h="705293" fill="none" extrusionOk="0">
                <a:moveTo>
                  <a:pt x="0" y="352647"/>
                </a:moveTo>
                <a:cubicBezTo>
                  <a:pt x="63555" y="165425"/>
                  <a:pt x="184632" y="-40306"/>
                  <a:pt x="368642" y="0"/>
                </a:cubicBezTo>
                <a:cubicBezTo>
                  <a:pt x="514365" y="-8862"/>
                  <a:pt x="697694" y="195158"/>
                  <a:pt x="737284" y="352647"/>
                </a:cubicBezTo>
                <a:cubicBezTo>
                  <a:pt x="732097" y="497942"/>
                  <a:pt x="542417" y="746734"/>
                  <a:pt x="368642" y="705294"/>
                </a:cubicBezTo>
                <a:cubicBezTo>
                  <a:pt x="214737" y="733112"/>
                  <a:pt x="42628" y="557659"/>
                  <a:pt x="0" y="352647"/>
                </a:cubicBezTo>
                <a:close/>
              </a:path>
              <a:path w="737283" h="705293" stroke="0" extrusionOk="0">
                <a:moveTo>
                  <a:pt x="0" y="352647"/>
                </a:moveTo>
                <a:cubicBezTo>
                  <a:pt x="-19221" y="149202"/>
                  <a:pt x="176106" y="17980"/>
                  <a:pt x="368642" y="0"/>
                </a:cubicBezTo>
                <a:cubicBezTo>
                  <a:pt x="617067" y="21514"/>
                  <a:pt x="728883" y="184368"/>
                  <a:pt x="737284" y="352647"/>
                </a:cubicBezTo>
                <a:cubicBezTo>
                  <a:pt x="734013" y="557466"/>
                  <a:pt x="593885" y="768562"/>
                  <a:pt x="368642" y="705294"/>
                </a:cubicBezTo>
                <a:cubicBezTo>
                  <a:pt x="174388" y="668549"/>
                  <a:pt x="17315" y="503776"/>
                  <a:pt x="0" y="352647"/>
                </a:cubicBezTo>
                <a:close/>
              </a:path>
              <a:path w="737283" h="705293" fill="none" stroke="0" extrusionOk="0">
                <a:moveTo>
                  <a:pt x="0" y="352647"/>
                </a:moveTo>
                <a:cubicBezTo>
                  <a:pt x="28589" y="152422"/>
                  <a:pt x="145505" y="-11145"/>
                  <a:pt x="368642" y="0"/>
                </a:cubicBezTo>
                <a:cubicBezTo>
                  <a:pt x="568368" y="993"/>
                  <a:pt x="672184" y="189753"/>
                  <a:pt x="737284" y="352647"/>
                </a:cubicBezTo>
                <a:cubicBezTo>
                  <a:pt x="710365" y="527842"/>
                  <a:pt x="552455" y="767847"/>
                  <a:pt x="368642" y="705294"/>
                </a:cubicBezTo>
                <a:cubicBezTo>
                  <a:pt x="170695" y="708518"/>
                  <a:pt x="46290" y="567463"/>
                  <a:pt x="0" y="352647"/>
                </a:cubicBezTo>
                <a:close/>
              </a:path>
            </a:pathLst>
          </a:custGeom>
          <a:solidFill>
            <a:schemeClr val="bg1"/>
          </a:solidFill>
          <a:ln w="165100">
            <a:gradFill flip="none" rotWithShape="1">
              <a:gsLst>
                <a:gs pos="53110">
                  <a:srgbClr val="63B7CE"/>
                </a:gs>
                <a:gs pos="65481">
                  <a:srgbClr val="4DA5BD"/>
                </a:gs>
                <a:gs pos="81427">
                  <a:srgbClr val="3B8A9F"/>
                </a:gs>
                <a:gs pos="21000">
                  <a:schemeClr val="accent5">
                    <a:lumMod val="40000"/>
                    <a:lumOff val="60000"/>
                  </a:schemeClr>
                </a:gs>
                <a:gs pos="40555">
                  <a:srgbClr val="13A9C1"/>
                </a:gs>
                <a:gs pos="28000">
                  <a:schemeClr val="accent5">
                    <a:lumMod val="95000"/>
                    <a:lumOff val="5000"/>
                  </a:schemeClr>
                </a:gs>
                <a:gs pos="100000">
                  <a:schemeClr val="accent5">
                    <a:lumMod val="60000"/>
                  </a:schemeClr>
                </a:gs>
              </a:gsLst>
              <a:path path="circle">
                <a:fillToRect l="50000" t="130000" r="50000" b="-30000"/>
              </a:path>
              <a:tileRect/>
            </a:gradFill>
            <a:round/>
            <a:extLst>
              <a:ext uri="{C807C97D-BFC1-408E-A445-0C87EB9F89A2}">
                <ask:lineSketchStyleProps xmlns:ask="http://schemas.microsoft.com/office/drawing/2018/sketchyshapes" sd="1219033472">
                  <a:custGeom>
                    <a:avLst/>
                    <a:gdLst>
                      <a:gd name="connsiteX0" fmla="*/ 0 w 737283"/>
                      <a:gd name="connsiteY0" fmla="*/ 352647 h 705293"/>
                      <a:gd name="connsiteX1" fmla="*/ 368642 w 737283"/>
                      <a:gd name="connsiteY1" fmla="*/ 0 h 705293"/>
                      <a:gd name="connsiteX2" fmla="*/ 737284 w 737283"/>
                      <a:gd name="connsiteY2" fmla="*/ 352647 h 705293"/>
                      <a:gd name="connsiteX3" fmla="*/ 368642 w 737283"/>
                      <a:gd name="connsiteY3" fmla="*/ 705294 h 705293"/>
                      <a:gd name="connsiteX4" fmla="*/ 0 w 737283"/>
                      <a:gd name="connsiteY4" fmla="*/ 352647 h 7052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283" h="705293" fill="none" extrusionOk="0">
                        <a:moveTo>
                          <a:pt x="0" y="352647"/>
                        </a:moveTo>
                        <a:cubicBezTo>
                          <a:pt x="46362" y="163385"/>
                          <a:pt x="176030" y="-22602"/>
                          <a:pt x="368642" y="0"/>
                        </a:cubicBezTo>
                        <a:cubicBezTo>
                          <a:pt x="540748" y="-4822"/>
                          <a:pt x="704527" y="188725"/>
                          <a:pt x="737284" y="352647"/>
                        </a:cubicBezTo>
                        <a:cubicBezTo>
                          <a:pt x="732922" y="505814"/>
                          <a:pt x="560929" y="721008"/>
                          <a:pt x="368642" y="705294"/>
                        </a:cubicBezTo>
                        <a:cubicBezTo>
                          <a:pt x="175642" y="711225"/>
                          <a:pt x="8695" y="549500"/>
                          <a:pt x="0" y="352647"/>
                        </a:cubicBezTo>
                        <a:close/>
                      </a:path>
                      <a:path w="737283" h="705293" stroke="0" extrusionOk="0">
                        <a:moveTo>
                          <a:pt x="0" y="352647"/>
                        </a:moveTo>
                        <a:cubicBezTo>
                          <a:pt x="-12249" y="150330"/>
                          <a:pt x="157558" y="2811"/>
                          <a:pt x="368642" y="0"/>
                        </a:cubicBezTo>
                        <a:cubicBezTo>
                          <a:pt x="607618" y="7449"/>
                          <a:pt x="726359" y="158232"/>
                          <a:pt x="737284" y="352647"/>
                        </a:cubicBezTo>
                        <a:cubicBezTo>
                          <a:pt x="731286" y="553266"/>
                          <a:pt x="566794" y="735377"/>
                          <a:pt x="368642" y="705294"/>
                        </a:cubicBezTo>
                        <a:cubicBezTo>
                          <a:pt x="144968" y="694308"/>
                          <a:pt x="7297" y="550896"/>
                          <a:pt x="0" y="352647"/>
                        </a:cubicBezTo>
                        <a:close/>
                      </a:path>
                    </a:pathLst>
                  </a:custGeom>
                  <ask:type>
                    <ask:lineSketchFreehand/>
                  </ask:type>
                </ask:lineSketchStyleProps>
              </a:ext>
            </a:extLs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800" dirty="0">
                <a:solidFill>
                  <a:srgbClr val="13A6BD"/>
                </a:solidFill>
              </a:rPr>
              <a:t>3</a:t>
            </a:r>
            <a:endParaRPr lang="en-GB" sz="3200" dirty="0">
              <a:solidFill>
                <a:srgbClr val="13A6BD"/>
              </a:solidFill>
            </a:endParaRPr>
          </a:p>
        </p:txBody>
      </p:sp>
      <p:sp>
        <p:nvSpPr>
          <p:cNvPr id="22" name="Oval 31">
            <a:extLst>
              <a:ext uri="{FF2B5EF4-FFF2-40B4-BE49-F238E27FC236}">
                <a16:creationId xmlns:a16="http://schemas.microsoft.com/office/drawing/2014/main" id="{5006BB06-1408-4057-9E16-8F2ABA422183}"/>
              </a:ext>
            </a:extLst>
          </p:cNvPr>
          <p:cNvSpPr/>
          <p:nvPr/>
        </p:nvSpPr>
        <p:spPr>
          <a:xfrm>
            <a:off x="5946642" y="3734163"/>
            <a:ext cx="719961" cy="679858"/>
          </a:xfrm>
          <a:custGeom>
            <a:avLst/>
            <a:gdLst>
              <a:gd name="connsiteX0" fmla="*/ 0 w 719961"/>
              <a:gd name="connsiteY0" fmla="*/ 339929 h 679858"/>
              <a:gd name="connsiteX1" fmla="*/ 359981 w 719961"/>
              <a:gd name="connsiteY1" fmla="*/ 0 h 679858"/>
              <a:gd name="connsiteX2" fmla="*/ 719962 w 719961"/>
              <a:gd name="connsiteY2" fmla="*/ 339929 h 679858"/>
              <a:gd name="connsiteX3" fmla="*/ 359981 w 719961"/>
              <a:gd name="connsiteY3" fmla="*/ 679858 h 679858"/>
              <a:gd name="connsiteX4" fmla="*/ 0 w 719961"/>
              <a:gd name="connsiteY4" fmla="*/ 339929 h 679858"/>
              <a:gd name="connsiteX0" fmla="*/ 0 w 719961"/>
              <a:gd name="connsiteY0" fmla="*/ 339929 h 679858"/>
              <a:gd name="connsiteX1" fmla="*/ 359981 w 719961"/>
              <a:gd name="connsiteY1" fmla="*/ 0 h 679858"/>
              <a:gd name="connsiteX2" fmla="*/ 719962 w 719961"/>
              <a:gd name="connsiteY2" fmla="*/ 339929 h 679858"/>
              <a:gd name="connsiteX3" fmla="*/ 359981 w 719961"/>
              <a:gd name="connsiteY3" fmla="*/ 679858 h 679858"/>
              <a:gd name="connsiteX4" fmla="*/ 0 w 719961"/>
              <a:gd name="connsiteY4" fmla="*/ 339929 h 679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961" h="679858" fill="none" extrusionOk="0">
                <a:moveTo>
                  <a:pt x="0" y="339929"/>
                </a:moveTo>
                <a:cubicBezTo>
                  <a:pt x="47066" y="157775"/>
                  <a:pt x="185354" y="-49772"/>
                  <a:pt x="359981" y="0"/>
                </a:cubicBezTo>
                <a:cubicBezTo>
                  <a:pt x="549491" y="-1425"/>
                  <a:pt x="696864" y="173937"/>
                  <a:pt x="719962" y="339929"/>
                </a:cubicBezTo>
                <a:cubicBezTo>
                  <a:pt x="713958" y="470407"/>
                  <a:pt x="514950" y="740787"/>
                  <a:pt x="359981" y="679858"/>
                </a:cubicBezTo>
                <a:cubicBezTo>
                  <a:pt x="217750" y="711534"/>
                  <a:pt x="75875" y="545910"/>
                  <a:pt x="0" y="339929"/>
                </a:cubicBezTo>
                <a:close/>
              </a:path>
              <a:path w="719961" h="679858" stroke="0" extrusionOk="0">
                <a:moveTo>
                  <a:pt x="0" y="339929"/>
                </a:moveTo>
                <a:cubicBezTo>
                  <a:pt x="-66385" y="122956"/>
                  <a:pt x="178858" y="28603"/>
                  <a:pt x="359981" y="0"/>
                </a:cubicBezTo>
                <a:cubicBezTo>
                  <a:pt x="608622" y="40960"/>
                  <a:pt x="680550" y="157883"/>
                  <a:pt x="719962" y="339929"/>
                </a:cubicBezTo>
                <a:cubicBezTo>
                  <a:pt x="727661" y="583090"/>
                  <a:pt x="560973" y="734840"/>
                  <a:pt x="359981" y="679858"/>
                </a:cubicBezTo>
                <a:cubicBezTo>
                  <a:pt x="154712" y="645411"/>
                  <a:pt x="24741" y="521780"/>
                  <a:pt x="0" y="339929"/>
                </a:cubicBezTo>
                <a:close/>
              </a:path>
              <a:path w="719961" h="679858" fill="none" stroke="0" extrusionOk="0">
                <a:moveTo>
                  <a:pt x="0" y="339929"/>
                </a:moveTo>
                <a:cubicBezTo>
                  <a:pt x="8491" y="146259"/>
                  <a:pt x="153691" y="-2300"/>
                  <a:pt x="359981" y="0"/>
                </a:cubicBezTo>
                <a:cubicBezTo>
                  <a:pt x="558895" y="327"/>
                  <a:pt x="672134" y="165108"/>
                  <a:pt x="719962" y="339929"/>
                </a:cubicBezTo>
                <a:cubicBezTo>
                  <a:pt x="683259" y="511741"/>
                  <a:pt x="532354" y="744726"/>
                  <a:pt x="359981" y="679858"/>
                </a:cubicBezTo>
                <a:cubicBezTo>
                  <a:pt x="162311" y="680698"/>
                  <a:pt x="44819" y="541822"/>
                  <a:pt x="0" y="339929"/>
                </a:cubicBezTo>
                <a:close/>
              </a:path>
            </a:pathLst>
          </a:custGeom>
          <a:solidFill>
            <a:schemeClr val="bg1"/>
          </a:solidFill>
          <a:ln w="165100">
            <a:gradFill flip="none" rotWithShape="1">
              <a:gsLst>
                <a:gs pos="53110">
                  <a:srgbClr val="63B7CE"/>
                </a:gs>
                <a:gs pos="65481">
                  <a:srgbClr val="4DA5BD"/>
                </a:gs>
                <a:gs pos="81427">
                  <a:srgbClr val="3B8A9F"/>
                </a:gs>
                <a:gs pos="21000">
                  <a:schemeClr val="accent5">
                    <a:lumMod val="40000"/>
                    <a:lumOff val="60000"/>
                  </a:schemeClr>
                </a:gs>
                <a:gs pos="40555">
                  <a:srgbClr val="13A9C1"/>
                </a:gs>
                <a:gs pos="28000">
                  <a:schemeClr val="accent5">
                    <a:lumMod val="95000"/>
                    <a:lumOff val="5000"/>
                  </a:schemeClr>
                </a:gs>
                <a:gs pos="100000">
                  <a:schemeClr val="accent5">
                    <a:lumMod val="60000"/>
                  </a:schemeClr>
                </a:gs>
              </a:gsLst>
              <a:path path="circle">
                <a:fillToRect l="50000" t="130000" r="50000" b="-30000"/>
              </a:path>
              <a:tileRect/>
            </a:gradFill>
            <a:round/>
            <a:extLst>
              <a:ext uri="{C807C97D-BFC1-408E-A445-0C87EB9F89A2}">
                <ask:lineSketchStyleProps xmlns:ask="http://schemas.microsoft.com/office/drawing/2018/sketchyshapes" sd="1219033472">
                  <a:custGeom>
                    <a:avLst/>
                    <a:gdLst>
                      <a:gd name="connsiteX0" fmla="*/ 0 w 719961"/>
                      <a:gd name="connsiteY0" fmla="*/ 339929 h 679858"/>
                      <a:gd name="connsiteX1" fmla="*/ 359981 w 719961"/>
                      <a:gd name="connsiteY1" fmla="*/ 0 h 679858"/>
                      <a:gd name="connsiteX2" fmla="*/ 719962 w 719961"/>
                      <a:gd name="connsiteY2" fmla="*/ 339929 h 679858"/>
                      <a:gd name="connsiteX3" fmla="*/ 359981 w 719961"/>
                      <a:gd name="connsiteY3" fmla="*/ 679858 h 679858"/>
                      <a:gd name="connsiteX4" fmla="*/ 0 w 719961"/>
                      <a:gd name="connsiteY4" fmla="*/ 339929 h 679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961" h="679858" fill="none" extrusionOk="0">
                        <a:moveTo>
                          <a:pt x="0" y="339929"/>
                        </a:moveTo>
                        <a:cubicBezTo>
                          <a:pt x="22420" y="154851"/>
                          <a:pt x="164204" y="-6246"/>
                          <a:pt x="359981" y="0"/>
                        </a:cubicBezTo>
                        <a:cubicBezTo>
                          <a:pt x="553460" y="-817"/>
                          <a:pt x="707434" y="163986"/>
                          <a:pt x="719962" y="339929"/>
                        </a:cubicBezTo>
                        <a:cubicBezTo>
                          <a:pt x="715038" y="480707"/>
                          <a:pt x="539152" y="707153"/>
                          <a:pt x="359981" y="679858"/>
                        </a:cubicBezTo>
                        <a:cubicBezTo>
                          <a:pt x="178029" y="689297"/>
                          <a:pt x="30585" y="535021"/>
                          <a:pt x="0" y="339929"/>
                        </a:cubicBezTo>
                        <a:close/>
                      </a:path>
                      <a:path w="719961" h="679858" stroke="0" extrusionOk="0">
                        <a:moveTo>
                          <a:pt x="0" y="339929"/>
                        </a:moveTo>
                        <a:cubicBezTo>
                          <a:pt x="-40648" y="127119"/>
                          <a:pt x="149321" y="4447"/>
                          <a:pt x="359981" y="0"/>
                        </a:cubicBezTo>
                        <a:cubicBezTo>
                          <a:pt x="584782" y="5471"/>
                          <a:pt x="680123" y="153458"/>
                          <a:pt x="719962" y="339929"/>
                        </a:cubicBezTo>
                        <a:cubicBezTo>
                          <a:pt x="702653" y="544570"/>
                          <a:pt x="551046" y="722680"/>
                          <a:pt x="359981" y="679858"/>
                        </a:cubicBezTo>
                        <a:cubicBezTo>
                          <a:pt x="132982" y="664436"/>
                          <a:pt x="21323" y="537855"/>
                          <a:pt x="0" y="339929"/>
                        </a:cubicBezTo>
                        <a:close/>
                      </a:path>
                    </a:pathLst>
                  </a:custGeom>
                  <ask:type>
                    <ask:lineSketchFreehand/>
                  </ask:type>
                </ask:lineSketchStyleProps>
              </a:ext>
            </a:extLs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800" dirty="0">
                <a:solidFill>
                  <a:srgbClr val="13A6BD"/>
                </a:solidFill>
              </a:rPr>
              <a:t>4</a:t>
            </a:r>
            <a:endParaRPr lang="en-GB" sz="3200" dirty="0">
              <a:solidFill>
                <a:srgbClr val="13A6BD"/>
              </a:solidFill>
            </a:endParaRPr>
          </a:p>
        </p:txBody>
      </p:sp>
      <p:sp>
        <p:nvSpPr>
          <p:cNvPr id="29" name="TextBox 28">
            <a:extLst>
              <a:ext uri="{FF2B5EF4-FFF2-40B4-BE49-F238E27FC236}">
                <a16:creationId xmlns:a16="http://schemas.microsoft.com/office/drawing/2014/main" id="{0C3DAAAE-9C41-4E60-A555-D4B4A92F8FC6}"/>
              </a:ext>
            </a:extLst>
          </p:cNvPr>
          <p:cNvSpPr txBox="1"/>
          <p:nvPr/>
        </p:nvSpPr>
        <p:spPr>
          <a:xfrm>
            <a:off x="7856192" y="1420299"/>
            <a:ext cx="4882101" cy="1015663"/>
          </a:xfrm>
          <a:prstGeom prst="rect">
            <a:avLst/>
          </a:prstGeom>
          <a:noFill/>
        </p:spPr>
        <p:txBody>
          <a:bodyPr wrap="square" rtlCol="0">
            <a:spAutoFit/>
          </a:bodyPr>
          <a:lstStyle/>
          <a:p>
            <a:pPr marL="171450" lvl="0" indent="-171450">
              <a:buFont typeface="Arial" panose="020B0604020202020204" pitchFamily="34" charset="0"/>
              <a:buChar char="•"/>
            </a:pPr>
            <a:r>
              <a:rPr lang="en-GB" sz="1200" dirty="0"/>
              <a:t>What did you find out about the problem?</a:t>
            </a:r>
          </a:p>
          <a:p>
            <a:pPr marL="171450" lvl="0" indent="-171450">
              <a:buFont typeface="Arial" panose="020B0604020202020204" pitchFamily="34" charset="0"/>
              <a:buChar char="•"/>
            </a:pPr>
            <a:r>
              <a:rPr lang="en-GB" sz="1200" dirty="0"/>
              <a:t>What data did you collect?</a:t>
            </a:r>
          </a:p>
          <a:p>
            <a:pPr marL="171450" lvl="0" indent="-171450">
              <a:buFont typeface="Arial" panose="020B0604020202020204" pitchFamily="34" charset="0"/>
              <a:buChar char="•"/>
            </a:pPr>
            <a:r>
              <a:rPr lang="en-GB" sz="1200" dirty="0"/>
              <a:t>Why are you/ your team well placed to address it? </a:t>
            </a:r>
          </a:p>
          <a:p>
            <a:pPr lvl="0"/>
            <a:r>
              <a:rPr lang="en-GB" sz="1200" dirty="0"/>
              <a:t>*May show process map to highlight this instead of text</a:t>
            </a:r>
          </a:p>
          <a:p>
            <a:pPr marL="285750" lvl="0" indent="-285750">
              <a:buFont typeface="Arial" panose="020B0604020202020204" pitchFamily="34" charset="0"/>
              <a:buChar char="•"/>
            </a:pPr>
            <a:endParaRPr lang="en-GB" sz="1200" dirty="0"/>
          </a:p>
        </p:txBody>
      </p:sp>
      <p:sp>
        <p:nvSpPr>
          <p:cNvPr id="30" name="TextBox 29">
            <a:extLst>
              <a:ext uri="{FF2B5EF4-FFF2-40B4-BE49-F238E27FC236}">
                <a16:creationId xmlns:a16="http://schemas.microsoft.com/office/drawing/2014/main" id="{EC0622D3-E10C-402E-886B-28DC9EEA9F71}"/>
              </a:ext>
            </a:extLst>
          </p:cNvPr>
          <p:cNvSpPr txBox="1"/>
          <p:nvPr/>
        </p:nvSpPr>
        <p:spPr>
          <a:xfrm>
            <a:off x="1970381" y="3899477"/>
            <a:ext cx="3412930" cy="1569660"/>
          </a:xfrm>
          <a:prstGeom prst="rect">
            <a:avLst/>
          </a:prstGeom>
          <a:noFill/>
        </p:spPr>
        <p:txBody>
          <a:bodyPr wrap="square" rtlCol="0">
            <a:spAutoFit/>
          </a:bodyPr>
          <a:lstStyle/>
          <a:p>
            <a:pPr marL="171450" lvl="0" indent="-171450">
              <a:buFont typeface="Arial" panose="020B0604020202020204" pitchFamily="34" charset="0"/>
              <a:buChar char="•"/>
            </a:pPr>
            <a:r>
              <a:rPr lang="en-GB" sz="1200" dirty="0"/>
              <a:t>Describe the details of how you implemented change. This might include who was involved/engaged to achieve your change, and what resources were required.</a:t>
            </a:r>
          </a:p>
          <a:p>
            <a:pPr marL="171450" lvl="0" indent="-171450">
              <a:buFont typeface="Arial" panose="020B0604020202020204" pitchFamily="34" charset="0"/>
              <a:buChar char="•"/>
            </a:pPr>
            <a:r>
              <a:rPr lang="en-GB" sz="1200" dirty="0"/>
              <a:t>Which principle of sustainable clinical practice does your change illustrate?</a:t>
            </a:r>
          </a:p>
          <a:p>
            <a:pPr marL="171450" lvl="0" indent="-171450">
              <a:buFont typeface="Arial" panose="020B0604020202020204" pitchFamily="34" charset="0"/>
              <a:buChar char="•"/>
            </a:pPr>
            <a:r>
              <a:rPr lang="en-GB" sz="1200" dirty="0"/>
              <a:t>How did you measure progress? </a:t>
            </a:r>
          </a:p>
          <a:p>
            <a:pPr marL="285750" lvl="0" indent="-285750">
              <a:buFont typeface="Arial" panose="020B0604020202020204" pitchFamily="34" charset="0"/>
              <a:buChar char="•"/>
            </a:pPr>
            <a:endParaRPr lang="en-GB" sz="1200" dirty="0"/>
          </a:p>
        </p:txBody>
      </p:sp>
      <p:sp>
        <p:nvSpPr>
          <p:cNvPr id="31" name="TextBox 30">
            <a:extLst>
              <a:ext uri="{FF2B5EF4-FFF2-40B4-BE49-F238E27FC236}">
                <a16:creationId xmlns:a16="http://schemas.microsoft.com/office/drawing/2014/main" id="{9AC10EDF-DDCF-4D45-8B3A-FA3C2A000E8B}"/>
              </a:ext>
            </a:extLst>
          </p:cNvPr>
          <p:cNvSpPr txBox="1"/>
          <p:nvPr/>
        </p:nvSpPr>
        <p:spPr>
          <a:xfrm>
            <a:off x="7624248" y="3612512"/>
            <a:ext cx="3910715" cy="461665"/>
          </a:xfrm>
          <a:prstGeom prst="rect">
            <a:avLst/>
          </a:prstGeom>
          <a:noFill/>
        </p:spPr>
        <p:txBody>
          <a:bodyPr wrap="square" rtlCol="0">
            <a:spAutoFit/>
          </a:bodyPr>
          <a:lstStyle/>
          <a:p>
            <a:pPr marL="171450" lvl="0" indent="-171450">
              <a:buFont typeface="Arial" panose="020B0604020202020204" pitchFamily="34" charset="0"/>
              <a:buChar char="•"/>
            </a:pPr>
            <a:r>
              <a:rPr lang="en-GB" sz="1200" dirty="0"/>
              <a:t>What were the health, environmental, social and financial impacts of the change made? </a:t>
            </a:r>
          </a:p>
        </p:txBody>
      </p:sp>
      <p:pic>
        <p:nvPicPr>
          <p:cNvPr id="32" name="Picture 31">
            <a:extLst>
              <a:ext uri="{FF2B5EF4-FFF2-40B4-BE49-F238E27FC236}">
                <a16:creationId xmlns:a16="http://schemas.microsoft.com/office/drawing/2014/main" id="{F94460BB-003B-4813-BDE7-E605BB1118D8}"/>
              </a:ext>
            </a:extLst>
          </p:cNvPr>
          <p:cNvPicPr>
            <a:picLocks noChangeAspect="1"/>
          </p:cNvPicPr>
          <p:nvPr/>
        </p:nvPicPr>
        <p:blipFill>
          <a:blip r:embed="rId2"/>
          <a:stretch>
            <a:fillRect/>
          </a:stretch>
        </p:blipFill>
        <p:spPr>
          <a:xfrm>
            <a:off x="7808506" y="4224572"/>
            <a:ext cx="261373" cy="232332"/>
          </a:xfrm>
          <a:prstGeom prst="rect">
            <a:avLst/>
          </a:prstGeom>
        </p:spPr>
      </p:pic>
      <p:pic>
        <p:nvPicPr>
          <p:cNvPr id="33" name="Google Shape;436;gf077487481_0_362" descr="Deciduous tree">
            <a:extLst>
              <a:ext uri="{FF2B5EF4-FFF2-40B4-BE49-F238E27FC236}">
                <a16:creationId xmlns:a16="http://schemas.microsoft.com/office/drawing/2014/main" id="{16286285-7F08-4A25-93D0-EABCDD509DE6}"/>
              </a:ext>
            </a:extLst>
          </p:cNvPr>
          <p:cNvPicPr preferRelativeResize="0"/>
          <p:nvPr/>
        </p:nvPicPr>
        <p:blipFill rotWithShape="1">
          <a:blip r:embed="rId3">
            <a:alphaModFix/>
          </a:blip>
          <a:srcRect/>
          <a:stretch/>
        </p:blipFill>
        <p:spPr>
          <a:xfrm>
            <a:off x="7856192" y="4539997"/>
            <a:ext cx="184362" cy="197998"/>
          </a:xfrm>
          <a:prstGeom prst="rect">
            <a:avLst/>
          </a:prstGeom>
          <a:noFill/>
          <a:ln>
            <a:noFill/>
          </a:ln>
        </p:spPr>
      </p:pic>
      <p:pic>
        <p:nvPicPr>
          <p:cNvPr id="34" name="Google Shape;437;gf077487481_0_362" descr="User">
            <a:extLst>
              <a:ext uri="{FF2B5EF4-FFF2-40B4-BE49-F238E27FC236}">
                <a16:creationId xmlns:a16="http://schemas.microsoft.com/office/drawing/2014/main" id="{84F0262F-2911-4CF6-BF2D-3FC1D20BF556}"/>
              </a:ext>
            </a:extLst>
          </p:cNvPr>
          <p:cNvPicPr preferRelativeResize="0"/>
          <p:nvPr/>
        </p:nvPicPr>
        <p:blipFill rotWithShape="1">
          <a:blip r:embed="rId4">
            <a:alphaModFix/>
          </a:blip>
          <a:srcRect/>
          <a:stretch/>
        </p:blipFill>
        <p:spPr>
          <a:xfrm>
            <a:off x="7815318" y="4891324"/>
            <a:ext cx="220123" cy="209118"/>
          </a:xfrm>
          <a:prstGeom prst="rect">
            <a:avLst/>
          </a:prstGeom>
          <a:noFill/>
          <a:ln>
            <a:noFill/>
          </a:ln>
        </p:spPr>
      </p:pic>
      <p:pic>
        <p:nvPicPr>
          <p:cNvPr id="35" name="Google Shape;435;gf077487481_0_362" descr="Coins">
            <a:extLst>
              <a:ext uri="{FF2B5EF4-FFF2-40B4-BE49-F238E27FC236}">
                <a16:creationId xmlns:a16="http://schemas.microsoft.com/office/drawing/2014/main" id="{FA184EE4-C4F6-4DFA-9109-662B4EBD29DB}"/>
              </a:ext>
            </a:extLst>
          </p:cNvPr>
          <p:cNvPicPr preferRelativeResize="0"/>
          <p:nvPr/>
        </p:nvPicPr>
        <p:blipFill rotWithShape="1">
          <a:blip r:embed="rId5">
            <a:alphaModFix/>
          </a:blip>
          <a:srcRect/>
          <a:stretch/>
        </p:blipFill>
        <p:spPr>
          <a:xfrm>
            <a:off x="7797449" y="5279429"/>
            <a:ext cx="255859" cy="231811"/>
          </a:xfrm>
          <a:prstGeom prst="rect">
            <a:avLst/>
          </a:prstGeom>
          <a:noFill/>
          <a:ln>
            <a:noFill/>
          </a:ln>
        </p:spPr>
      </p:pic>
      <p:sp>
        <p:nvSpPr>
          <p:cNvPr id="36" name="TextBox 35">
            <a:extLst>
              <a:ext uri="{FF2B5EF4-FFF2-40B4-BE49-F238E27FC236}">
                <a16:creationId xmlns:a16="http://schemas.microsoft.com/office/drawing/2014/main" id="{0536E3CC-F66C-4C4A-B716-A4ABC67724F9}"/>
              </a:ext>
            </a:extLst>
          </p:cNvPr>
          <p:cNvSpPr txBox="1"/>
          <p:nvPr/>
        </p:nvSpPr>
        <p:spPr>
          <a:xfrm>
            <a:off x="7477064" y="5730324"/>
            <a:ext cx="4205082" cy="877163"/>
          </a:xfrm>
          <a:prstGeom prst="rect">
            <a:avLst/>
          </a:prstGeom>
          <a:noFill/>
        </p:spPr>
        <p:txBody>
          <a:bodyPr wrap="square" rtlCol="0">
            <a:spAutoFit/>
          </a:bodyPr>
          <a:lstStyle/>
          <a:p>
            <a:r>
              <a:rPr lang="en-GB" sz="1100" dirty="0"/>
              <a:t>CONCLUSIONS: What steps have been taken to ensure lasting change? Comment on the usefulness of the work and limitations, how it could be spread to other contexts and suggest next steps to do so </a:t>
            </a:r>
          </a:p>
          <a:p>
            <a:endParaRPr lang="en-GB" dirty="0"/>
          </a:p>
        </p:txBody>
      </p:sp>
      <p:sp>
        <p:nvSpPr>
          <p:cNvPr id="37" name="TextBox 36">
            <a:extLst>
              <a:ext uri="{FF2B5EF4-FFF2-40B4-BE49-F238E27FC236}">
                <a16:creationId xmlns:a16="http://schemas.microsoft.com/office/drawing/2014/main" id="{85E1C006-91F3-48B0-9594-C47979C67C51}"/>
              </a:ext>
            </a:extLst>
          </p:cNvPr>
          <p:cNvSpPr txBox="1"/>
          <p:nvPr/>
        </p:nvSpPr>
        <p:spPr>
          <a:xfrm>
            <a:off x="8086107" y="4210683"/>
            <a:ext cx="1943584" cy="246221"/>
          </a:xfrm>
          <a:prstGeom prst="rect">
            <a:avLst/>
          </a:prstGeom>
          <a:noFill/>
        </p:spPr>
        <p:txBody>
          <a:bodyPr wrap="square" rtlCol="0">
            <a:spAutoFit/>
          </a:bodyPr>
          <a:lstStyle/>
          <a:p>
            <a:r>
              <a:rPr lang="en-GB" sz="1000" dirty="0"/>
              <a:t>Health</a:t>
            </a:r>
          </a:p>
        </p:txBody>
      </p:sp>
      <p:sp>
        <p:nvSpPr>
          <p:cNvPr id="38" name="TextBox 37">
            <a:extLst>
              <a:ext uri="{FF2B5EF4-FFF2-40B4-BE49-F238E27FC236}">
                <a16:creationId xmlns:a16="http://schemas.microsoft.com/office/drawing/2014/main" id="{B7CF8469-B8BF-42E3-90B8-3AFE956FD663}"/>
              </a:ext>
            </a:extLst>
          </p:cNvPr>
          <p:cNvSpPr txBox="1"/>
          <p:nvPr/>
        </p:nvSpPr>
        <p:spPr>
          <a:xfrm>
            <a:off x="8069879" y="4520514"/>
            <a:ext cx="1943584" cy="246221"/>
          </a:xfrm>
          <a:prstGeom prst="rect">
            <a:avLst/>
          </a:prstGeom>
          <a:noFill/>
        </p:spPr>
        <p:txBody>
          <a:bodyPr wrap="square" rtlCol="0">
            <a:spAutoFit/>
          </a:bodyPr>
          <a:lstStyle/>
          <a:p>
            <a:r>
              <a:rPr lang="en-GB" sz="1000" dirty="0"/>
              <a:t>Environmental</a:t>
            </a:r>
          </a:p>
        </p:txBody>
      </p:sp>
      <p:sp>
        <p:nvSpPr>
          <p:cNvPr id="39" name="TextBox 38">
            <a:extLst>
              <a:ext uri="{FF2B5EF4-FFF2-40B4-BE49-F238E27FC236}">
                <a16:creationId xmlns:a16="http://schemas.microsoft.com/office/drawing/2014/main" id="{B2FD0245-636F-47C5-A797-2C6505C2FD7C}"/>
              </a:ext>
            </a:extLst>
          </p:cNvPr>
          <p:cNvSpPr txBox="1"/>
          <p:nvPr/>
        </p:nvSpPr>
        <p:spPr>
          <a:xfrm>
            <a:off x="8109982" y="4890167"/>
            <a:ext cx="1943584" cy="246221"/>
          </a:xfrm>
          <a:prstGeom prst="rect">
            <a:avLst/>
          </a:prstGeom>
          <a:noFill/>
        </p:spPr>
        <p:txBody>
          <a:bodyPr wrap="square" rtlCol="0">
            <a:spAutoFit/>
          </a:bodyPr>
          <a:lstStyle/>
          <a:p>
            <a:r>
              <a:rPr lang="en-GB" sz="1000" dirty="0"/>
              <a:t>Social</a:t>
            </a:r>
          </a:p>
        </p:txBody>
      </p:sp>
      <p:sp>
        <p:nvSpPr>
          <p:cNvPr id="40" name="TextBox 39">
            <a:extLst>
              <a:ext uri="{FF2B5EF4-FFF2-40B4-BE49-F238E27FC236}">
                <a16:creationId xmlns:a16="http://schemas.microsoft.com/office/drawing/2014/main" id="{713C4E01-13BB-4ED3-A116-0D7A2F418694}"/>
              </a:ext>
            </a:extLst>
          </p:cNvPr>
          <p:cNvSpPr txBox="1"/>
          <p:nvPr/>
        </p:nvSpPr>
        <p:spPr>
          <a:xfrm>
            <a:off x="8115153" y="5293899"/>
            <a:ext cx="1943584" cy="246221"/>
          </a:xfrm>
          <a:prstGeom prst="rect">
            <a:avLst/>
          </a:prstGeom>
          <a:noFill/>
        </p:spPr>
        <p:txBody>
          <a:bodyPr wrap="square" rtlCol="0">
            <a:spAutoFit/>
          </a:bodyPr>
          <a:lstStyle/>
          <a:p>
            <a:r>
              <a:rPr lang="en-GB" sz="1000" dirty="0"/>
              <a:t>Financial</a:t>
            </a:r>
          </a:p>
        </p:txBody>
      </p:sp>
      <p:sp>
        <p:nvSpPr>
          <p:cNvPr id="41" name="TextBox 40">
            <a:extLst>
              <a:ext uri="{FF2B5EF4-FFF2-40B4-BE49-F238E27FC236}">
                <a16:creationId xmlns:a16="http://schemas.microsoft.com/office/drawing/2014/main" id="{5D13E468-6869-4B48-AD6C-062880572E59}"/>
              </a:ext>
            </a:extLst>
          </p:cNvPr>
          <p:cNvSpPr txBox="1"/>
          <p:nvPr/>
        </p:nvSpPr>
        <p:spPr>
          <a:xfrm>
            <a:off x="5625390" y="1252656"/>
            <a:ext cx="2484592" cy="526149"/>
          </a:xfrm>
          <a:prstGeom prst="rect">
            <a:avLst/>
          </a:prstGeom>
          <a:noFill/>
        </p:spPr>
        <p:txBody>
          <a:bodyPr wrap="square">
            <a:spAutoFit/>
          </a:bodyPr>
          <a:lstStyle/>
          <a:p>
            <a:pPr lvl="0" algn="ctr"/>
            <a:r>
              <a:rPr lang="en-GB" sz="1400" dirty="0">
                <a:solidFill>
                  <a:schemeClr val="bg1"/>
                </a:solidFill>
                <a:latin typeface="+mn-lt"/>
              </a:rPr>
              <a:t>Study the </a:t>
            </a:r>
          </a:p>
          <a:p>
            <a:pPr lvl="0" algn="ctr"/>
            <a:r>
              <a:rPr lang="en-GB" sz="1400" dirty="0">
                <a:solidFill>
                  <a:schemeClr val="bg1"/>
                </a:solidFill>
                <a:latin typeface="+mn-lt"/>
              </a:rPr>
              <a:t>System</a:t>
            </a:r>
          </a:p>
        </p:txBody>
      </p:sp>
      <p:sp>
        <p:nvSpPr>
          <p:cNvPr id="42" name="TextBox 41">
            <a:extLst>
              <a:ext uri="{FF2B5EF4-FFF2-40B4-BE49-F238E27FC236}">
                <a16:creationId xmlns:a16="http://schemas.microsoft.com/office/drawing/2014/main" id="{49F885E8-518F-4699-9A33-C95B40C11C6A}"/>
              </a:ext>
            </a:extLst>
          </p:cNvPr>
          <p:cNvSpPr txBox="1"/>
          <p:nvPr/>
        </p:nvSpPr>
        <p:spPr>
          <a:xfrm>
            <a:off x="107349" y="3890801"/>
            <a:ext cx="2449002" cy="523220"/>
          </a:xfrm>
          <a:prstGeom prst="rect">
            <a:avLst/>
          </a:prstGeom>
          <a:noFill/>
        </p:spPr>
        <p:txBody>
          <a:bodyPr wrap="square">
            <a:spAutoFit/>
          </a:bodyPr>
          <a:lstStyle/>
          <a:p>
            <a:pPr lvl="0" algn="ctr"/>
            <a:r>
              <a:rPr lang="en-GB" sz="1400" dirty="0">
                <a:solidFill>
                  <a:schemeClr val="bg1"/>
                </a:solidFill>
                <a:latin typeface="+mn-lt"/>
              </a:rPr>
              <a:t>Design the</a:t>
            </a:r>
          </a:p>
          <a:p>
            <a:pPr lvl="0" algn="ctr"/>
            <a:r>
              <a:rPr lang="en-GB" sz="1400" dirty="0">
                <a:solidFill>
                  <a:schemeClr val="bg1"/>
                </a:solidFill>
              </a:rPr>
              <a:t>Improvement</a:t>
            </a:r>
            <a:endParaRPr lang="en-GB" sz="1400" dirty="0">
              <a:solidFill>
                <a:schemeClr val="bg1"/>
              </a:solidFill>
              <a:latin typeface="+mn-lt"/>
            </a:endParaRPr>
          </a:p>
        </p:txBody>
      </p:sp>
      <p:sp>
        <p:nvSpPr>
          <p:cNvPr id="43" name="TextBox 42">
            <a:extLst>
              <a:ext uri="{FF2B5EF4-FFF2-40B4-BE49-F238E27FC236}">
                <a16:creationId xmlns:a16="http://schemas.microsoft.com/office/drawing/2014/main" id="{959CC72B-BDA1-4173-8094-E327CEF99A1D}"/>
              </a:ext>
            </a:extLst>
          </p:cNvPr>
          <p:cNvSpPr txBox="1"/>
          <p:nvPr/>
        </p:nvSpPr>
        <p:spPr>
          <a:xfrm>
            <a:off x="5903951" y="3850534"/>
            <a:ext cx="2449002" cy="523220"/>
          </a:xfrm>
          <a:prstGeom prst="rect">
            <a:avLst/>
          </a:prstGeom>
          <a:noFill/>
        </p:spPr>
        <p:txBody>
          <a:bodyPr wrap="square">
            <a:spAutoFit/>
          </a:bodyPr>
          <a:lstStyle/>
          <a:p>
            <a:pPr lvl="0" algn="ctr"/>
            <a:r>
              <a:rPr lang="en-GB" sz="1400" dirty="0">
                <a:solidFill>
                  <a:schemeClr val="bg1"/>
                </a:solidFill>
                <a:latin typeface="+mn-lt"/>
              </a:rPr>
              <a:t>Measure </a:t>
            </a:r>
          </a:p>
          <a:p>
            <a:pPr lvl="0" algn="ctr"/>
            <a:r>
              <a:rPr lang="en-GB" sz="1400" dirty="0">
                <a:solidFill>
                  <a:schemeClr val="bg1"/>
                </a:solidFill>
              </a:rPr>
              <a:t>Impact</a:t>
            </a:r>
            <a:endParaRPr lang="en-GB" sz="1400" dirty="0">
              <a:solidFill>
                <a:schemeClr val="bg1"/>
              </a:solidFill>
              <a:latin typeface="+mn-lt"/>
            </a:endParaRPr>
          </a:p>
        </p:txBody>
      </p:sp>
      <p:pic>
        <p:nvPicPr>
          <p:cNvPr id="45" name="Picture 44">
            <a:extLst>
              <a:ext uri="{FF2B5EF4-FFF2-40B4-BE49-F238E27FC236}">
                <a16:creationId xmlns:a16="http://schemas.microsoft.com/office/drawing/2014/main" id="{3BB6A210-EA23-428E-9BAF-9AE4E17443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083291" y="58477"/>
            <a:ext cx="945212" cy="712285"/>
          </a:xfrm>
          <a:prstGeom prst="rect">
            <a:avLst/>
          </a:prstGeom>
        </p:spPr>
      </p:pic>
      <p:pic>
        <p:nvPicPr>
          <p:cNvPr id="47" name="Picture 46">
            <a:extLst>
              <a:ext uri="{FF2B5EF4-FFF2-40B4-BE49-F238E27FC236}">
                <a16:creationId xmlns:a16="http://schemas.microsoft.com/office/drawing/2014/main" id="{DE74844F-0CEA-4339-9BCC-3B948D0572D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47570" y="58476"/>
            <a:ext cx="735721" cy="735721"/>
          </a:xfrm>
          <a:prstGeom prst="rect">
            <a:avLst/>
          </a:prstGeom>
        </p:spPr>
      </p:pic>
    </p:spTree>
    <p:extLst>
      <p:ext uri="{BB962C8B-B14F-4D97-AF65-F5344CB8AC3E}">
        <p14:creationId xmlns:p14="http://schemas.microsoft.com/office/powerpoint/2010/main" val="2287178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234</Words>
  <Application>Microsoft Macintosh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 Stanford</dc:creator>
  <cp:lastModifiedBy>Alice Clack</cp:lastModifiedBy>
  <cp:revision>4</cp:revision>
  <dcterms:created xsi:type="dcterms:W3CDTF">2022-03-24T09:19:21Z</dcterms:created>
  <dcterms:modified xsi:type="dcterms:W3CDTF">2022-09-20T10:28:13Z</dcterms:modified>
</cp:coreProperties>
</file>